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44"/>
  </p:notesMasterIdLst>
  <p:sldIdLst>
    <p:sldId id="257" r:id="rId5"/>
    <p:sldId id="629" r:id="rId6"/>
    <p:sldId id="587" r:id="rId7"/>
    <p:sldId id="426" r:id="rId8"/>
    <p:sldId id="489" r:id="rId9"/>
    <p:sldId id="492" r:id="rId10"/>
    <p:sldId id="590" r:id="rId11"/>
    <p:sldId id="630" r:id="rId12"/>
    <p:sldId id="499" r:id="rId13"/>
    <p:sldId id="500" r:id="rId14"/>
    <p:sldId id="631" r:id="rId15"/>
    <p:sldId id="636" r:id="rId16"/>
    <p:sldId id="632" r:id="rId17"/>
    <p:sldId id="634" r:id="rId18"/>
    <p:sldId id="645" r:id="rId19"/>
    <p:sldId id="316" r:id="rId20"/>
    <p:sldId id="637" r:id="rId21"/>
    <p:sldId id="638" r:id="rId22"/>
    <p:sldId id="639" r:id="rId23"/>
    <p:sldId id="646" r:id="rId24"/>
    <p:sldId id="647" r:id="rId25"/>
    <p:sldId id="463" r:id="rId26"/>
    <p:sldId id="641" r:id="rId27"/>
    <p:sldId id="640" r:id="rId28"/>
    <p:sldId id="648" r:id="rId29"/>
    <p:sldId id="518" r:id="rId30"/>
    <p:sldId id="484" r:id="rId31"/>
    <p:sldId id="652" r:id="rId32"/>
    <p:sldId id="653" r:id="rId33"/>
    <p:sldId id="654" r:id="rId34"/>
    <p:sldId id="655" r:id="rId35"/>
    <p:sldId id="651" r:id="rId36"/>
    <p:sldId id="656" r:id="rId37"/>
    <p:sldId id="440" r:id="rId38"/>
    <p:sldId id="441" r:id="rId39"/>
    <p:sldId id="657" r:id="rId40"/>
    <p:sldId id="642" r:id="rId41"/>
    <p:sldId id="643" r:id="rId42"/>
    <p:sldId id="64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57"/>
            <p14:sldId id="629"/>
            <p14:sldId id="587"/>
            <p14:sldId id="426"/>
            <p14:sldId id="489"/>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46"/>
          </p14:sldIdLst>
        </p14:section>
        <p14:section name="PACKAGES" id="{488FB153-A18A-F24C-B5BB-3888166C7FCD}">
          <p14:sldIdLst>
            <p14:sldId id="647"/>
            <p14:sldId id="463"/>
            <p14:sldId id="641"/>
            <p14:sldId id="640"/>
          </p14:sldIdLst>
        </p14:section>
        <p14:section name="FUNCTIONS" id="{92544C99-5A03-914F-900A-7FBCE68C8327}">
          <p14:sldIdLst>
            <p14:sldId id="648"/>
            <p14:sldId id="518"/>
            <p14:sldId id="484"/>
          </p14:sldIdLst>
        </p14:section>
        <p14:section name="DATA FRAMES" id="{48642601-41A0-5F4B-9012-C6FBC0AF72B9}">
          <p14:sldIdLst>
            <p14:sldId id="652"/>
            <p14:sldId id="653"/>
            <p14:sldId id="654"/>
            <p14:sldId id="655"/>
            <p14:sldId id="651"/>
            <p14:sldId id="656"/>
            <p14:sldId id="440"/>
            <p14:sldId id="441"/>
          </p14:sldIdLst>
        </p14:section>
        <p14:section name="BOOLEAN OPERATIONS" id="{FC5DE62F-3EBF-3E49-91D9-CAF84121DEFC}">
          <p14:sldIdLst>
            <p14:sldId id="657"/>
            <p14:sldId id="642"/>
            <p14:sldId id="643"/>
            <p14:sldId id="6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52"/>
    <p:restoredTop sz="88527"/>
  </p:normalViewPr>
  <p:slideViewPr>
    <p:cSldViewPr snapToGrid="0">
      <p:cViewPr varScale="1">
        <p:scale>
          <a:sx n="194" d="100"/>
          <a:sy n="194" d="100"/>
        </p:scale>
        <p:origin x="69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2.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Ritika Giri</a:t>
          </a:r>
        </a:p>
        <a:p>
          <a:pPr>
            <a:lnSpc>
              <a:spcPct val="100000"/>
            </a:lnSpc>
          </a:pPr>
          <a:r>
            <a:rPr lang="en-US" sz="2800" b="1" dirty="0"/>
            <a:t>Anthony Pulvino</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Ritika Giri</a:t>
          </a:r>
        </a:p>
        <a:p>
          <a:pPr marL="0" lvl="0" indent="0" algn="l" defTabSz="1244600">
            <a:lnSpc>
              <a:spcPct val="100000"/>
            </a:lnSpc>
            <a:spcBef>
              <a:spcPct val="0"/>
            </a:spcBef>
            <a:spcAft>
              <a:spcPct val="35000"/>
            </a:spcAft>
            <a:buNone/>
          </a:pPr>
          <a:r>
            <a:rPr lang="en-US" sz="2800" b="1" kern="1200" dirty="0"/>
            <a:t>Anthony Pulvino</a:t>
          </a:r>
        </a:p>
      </dsp:txBody>
      <dsp:txXfrm>
        <a:off x="3571336" y="1650951"/>
        <a:ext cx="354498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5</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9</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19</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github.com/nuitrcs/r-reu-workshop"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major.io/2014/08/08/use-gist-gem-github-enterprise-github-co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s://pngimg.com/download/93941" TargetMode="External"/><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pngimg.com/download/515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jp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423821" y="2063385"/>
            <a:ext cx="7740966"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707886"/>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2000" i="1" dirty="0">
                <a:solidFill>
                  <a:srgbClr val="0070C0"/>
                </a:solidFill>
                <a:latin typeface="Franklin Gothic Medium" panose="020B0603020102020204" pitchFamily="34" charset="0"/>
                <a:ea typeface="Calibri"/>
                <a:cs typeface="Arial" panose="020B0604020202020204" pitchFamily="34" charset="0"/>
                <a:hlinkClick r:id="rId7">
                  <a:extLst>
                    <a:ext uri="{A12FA001-AC4F-418D-AE19-62706E023703}">
                      <ahyp:hlinkClr xmlns:ahyp="http://schemas.microsoft.com/office/drawing/2018/hyperlinkcolor" val="tx"/>
                    </a:ext>
                  </a:extLst>
                </a:hlinkClick>
              </a:rPr>
              <a:t>https://github.com/nuitrcs/r-reu-workshop</a:t>
            </a:r>
            <a:endParaRPr lang="en-US" sz="2000" i="1" dirty="0">
              <a:solidFill>
                <a:srgbClr val="0070C0"/>
              </a:solidFill>
              <a:latin typeface="Franklin Gothic Medium" panose="020B06030201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sp>
        <p:nvSpPr>
          <p:cNvPr id="11" name="TextBox 10">
            <a:extLst>
              <a:ext uri="{FF2B5EF4-FFF2-40B4-BE49-F238E27FC236}">
                <a16:creationId xmlns:a16="http://schemas.microsoft.com/office/drawing/2014/main" id="{8304B7D5-80F0-6FF8-C513-6F7E1C936970}"/>
              </a:ext>
            </a:extLst>
          </p:cNvPr>
          <p:cNvSpPr txBox="1"/>
          <p:nvPr/>
        </p:nvSpPr>
        <p:spPr>
          <a:xfrm>
            <a:off x="8169165" y="2476087"/>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9:05am</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511941" y="242903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F4927B-7B26-E5AE-F4CD-D81B78E9C1B8}"/>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FF3B3C21-8C54-E207-A427-CB96CBB91B86}"/>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9EEFDE8C-0B45-FB87-09F0-9DD60756DEE6}"/>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496D7B-9BD9-0372-708A-6136C464187B}"/>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C65A20D8-5FAE-1320-8647-8D7AC4B69270}"/>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913DA6A7-DDAD-5232-D46D-AE94767F7B75}"/>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4"/>
            <a:srcRect l="54295" r="39389" b="89645"/>
            <a:stretch>
              <a:fillRect/>
            </a:stretch>
          </p:blipFill>
          <p:spPr>
            <a:xfrm>
              <a:off x="5801426" y="1863943"/>
              <a:ext cx="268952" cy="235314"/>
            </a:xfrm>
            <a:prstGeom prst="rect">
              <a:avLst/>
            </a:prstGeom>
            <a:ln>
              <a:solidFill>
                <a:schemeClr val="tx1"/>
              </a:solidFill>
            </a:ln>
          </p:spPr>
        </p:pic>
      </p:grpSp>
      <p:cxnSp>
        <p:nvCxnSpPr>
          <p:cNvPr id="31" name="Straight Arrow Connector 30">
            <a:extLst>
              <a:ext uri="{FF2B5EF4-FFF2-40B4-BE49-F238E27FC236}">
                <a16:creationId xmlns:a16="http://schemas.microsoft.com/office/drawing/2014/main" id="{8DF126EE-35C1-8688-F0F8-D7D9530EA1F7}"/>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272C8CE2-C4E2-7952-ACEC-F67CF23C5AFF}"/>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36110281"/>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39673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any </a:t>
            </a:r>
            <a:r>
              <a:rPr lang="en-US" sz="2000" b="1" dirty="0">
                <a:solidFill>
                  <a:srgbClr val="7030A0"/>
                </a:solidFill>
                <a:latin typeface="Monaco" pitchFamily="2" charset="77"/>
              </a:rPr>
              <a:t>.</a:t>
            </a:r>
            <a:r>
              <a:rPr lang="en-US" sz="2000" b="1" dirty="0" err="1">
                <a:solidFill>
                  <a:srgbClr val="7030A0"/>
                </a:solidFill>
                <a:latin typeface="Monaco" pitchFamily="2" charset="77"/>
              </a:rPr>
              <a:t>qmd</a:t>
            </a:r>
            <a:r>
              <a:rPr lang="en-US" sz="2000" b="1" dirty="0">
                <a:solidFill>
                  <a:srgbClr val="7030A0"/>
                </a:solidFill>
                <a:latin typeface="Monaco" pitchFamily="2" charset="77"/>
              </a:rPr>
              <a:t> </a:t>
            </a:r>
            <a:r>
              <a:rPr lang="en-US" sz="2400" b="1" dirty="0"/>
              <a:t>file –</a:t>
            </a:r>
          </a:p>
          <a:p>
            <a:pPr marL="285750" indent="-285750">
              <a:buFont typeface="Arial" panose="020B0604020202020204" pitchFamily="34" charset="0"/>
              <a:buChar char="•"/>
            </a:pPr>
            <a:r>
              <a:rPr lang="en-US" sz="2400" b="1" dirty="0"/>
              <a:t>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0945EE-EDA4-D3F8-01C8-20268B2BB43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4208-E7B5-A287-F1E2-00E521DC74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14561A-81E3-8E67-F5CA-0D9432C84C8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4011458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spTree>
    <p:extLst>
      <p:ext uri="{BB962C8B-B14F-4D97-AF65-F5344CB8AC3E}">
        <p14:creationId xmlns:p14="http://schemas.microsoft.com/office/powerpoint/2010/main" val="420710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 name="Picture 4" descr="OR truth table">
            <a:extLst>
              <a:ext uri="{FF2B5EF4-FFF2-40B4-BE49-F238E27FC236}">
                <a16:creationId xmlns:a16="http://schemas.microsoft.com/office/drawing/2014/main" id="{9FD77D1D-C3D0-7C73-3534-0CBD88292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3961494-4B63-4483-5B30-D30DFB32758B}"/>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50D6F241-A4C7-02AE-F505-D852617A5C3C}"/>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6A579FF0-AA28-23FB-4584-F3F7C9F1689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4E4BA067-FC3D-48B5-2D04-888BC684777A}"/>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530" name="Picture 2" descr="NOT truth table">
            <a:extLst>
              <a:ext uri="{FF2B5EF4-FFF2-40B4-BE49-F238E27FC236}">
                <a16:creationId xmlns:a16="http://schemas.microsoft.com/office/drawing/2014/main" id="{7E58E62F-9E12-EF1D-CDC8-5F0881A39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0F1802B-D296-FF30-6673-389BA1476C11}"/>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2475BE26-AD1A-AE71-5B4E-A976170077F6}"/>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
        <p:nvSpPr>
          <p:cNvPr id="32" name="TextBox 31">
            <a:extLst>
              <a:ext uri="{FF2B5EF4-FFF2-40B4-BE49-F238E27FC236}">
                <a16:creationId xmlns:a16="http://schemas.microsoft.com/office/drawing/2014/main" id="{1200BC5A-025C-E6A1-970E-1D482E90A97B}"/>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
        <p:nvSpPr>
          <p:cNvPr id="33" name="TextBox 32">
            <a:extLst>
              <a:ext uri="{FF2B5EF4-FFF2-40B4-BE49-F238E27FC236}">
                <a16:creationId xmlns:a16="http://schemas.microsoft.com/office/drawing/2014/main" id="{4D10EB6E-3B04-2766-1905-4C9101AEB633}"/>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4"/>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13478</TotalTime>
  <Words>1862</Words>
  <Application>Microsoft Macintosh PowerPoint</Application>
  <PresentationFormat>Widescreen</PresentationFormat>
  <Paragraphs>303</Paragraphs>
  <Slides>39</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39</vt:i4>
      </vt:variant>
    </vt:vector>
  </HeadingPairs>
  <TitlesOfParts>
    <vt:vector size="55" baseType="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Roboto Mono</vt:lpstr>
      <vt:lpstr>Source Sans Pro</vt:lpstr>
      <vt:lpstr>Wingdings</vt:lpstr>
      <vt:lpstr>Wingdings 2</vt:lpstr>
      <vt:lpstr>Dividend</vt:lpstr>
      <vt:lpstr>PowerPoint Presentation</vt:lpstr>
      <vt:lpstr>PowerPoint Presentation</vt:lpstr>
      <vt:lpstr>Download materials from github</vt:lpstr>
      <vt:lpstr>Sticky Notes</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TRY IT ..</vt:lpstr>
      <vt:lpstr>PowerPoint Presentation</vt:lpstr>
      <vt:lpstr>PowerPoint Presentation</vt:lpstr>
      <vt:lpstr>PowerPoint Presentation</vt:lpstr>
      <vt:lpstr>PowerPoint Presentation</vt:lpstr>
      <vt:lpstr>PowerPoint Presentation</vt:lpstr>
      <vt:lpstr>PowerPoint Presentation</vt:lpstr>
      <vt:lpstr>Why should you use functions?</vt:lpstr>
      <vt:lpstr>PowerPoint Presentation</vt:lpstr>
      <vt:lpstr>Data Frames: 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Boolean / Logical operators: </vt:lpstr>
      <vt:lpstr>Boolean / Logical operators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257</cp:revision>
  <dcterms:created xsi:type="dcterms:W3CDTF">2024-06-05T15:31:59Z</dcterms:created>
  <dcterms:modified xsi:type="dcterms:W3CDTF">2025-06-24T06:33:00Z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